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Public Sans" charset="1" panose="00000000000000000000"/>
      <p:regular r:id="rId10"/>
    </p:embeddedFont>
    <p:embeddedFont>
      <p:font typeface="Public Sans Bold" charset="1" panose="00000000000000000000"/>
      <p:regular r:id="rId11"/>
    </p:embeddedFont>
    <p:embeddedFont>
      <p:font typeface="Public Sans Italics" charset="1" panose="00000000000000000000"/>
      <p:regular r:id="rId12"/>
    </p:embeddedFont>
    <p:embeddedFont>
      <p:font typeface="Public Sans Bold Italics" charset="1" panose="00000000000000000000"/>
      <p:regular r:id="rId13"/>
    </p:embeddedFont>
    <p:embeddedFont>
      <p:font typeface="Open Sans" charset="1" panose="020B0606030504020204"/>
      <p:regular r:id="rId14"/>
    </p:embeddedFont>
    <p:embeddedFont>
      <p:font typeface="Open Sans Bold" charset="1" panose="020B0806030504020204"/>
      <p:regular r:id="rId15"/>
    </p:embeddedFont>
    <p:embeddedFont>
      <p:font typeface="Open Sans Italics" charset="1" panose="020B0606030504020204"/>
      <p:regular r:id="rId16"/>
    </p:embeddedFont>
    <p:embeddedFont>
      <p:font typeface="Open Sans Bold Italics" charset="1" panose="020B0806030504020204"/>
      <p:regular r:id="rId17"/>
    </p:embeddedFont>
    <p:embeddedFont>
      <p:font typeface="CS Gordon Serif" charset="1" panose="00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slides/slide1.xml" Type="http://schemas.openxmlformats.org/officeDocument/2006/relationships/slide"/><Relationship Id="rId2" Target="presProps.xml" Type="http://schemas.openxmlformats.org/officeDocument/2006/relationships/presProps"/><Relationship Id="rId20" Target="slides/slide2.xml" Type="http://schemas.openxmlformats.org/officeDocument/2006/relationships/slide"/><Relationship Id="rId21" Target="slides/slide3.xml" Type="http://schemas.openxmlformats.org/officeDocument/2006/relationships/slide"/><Relationship Id="rId22" Target="slides/slide4.xml" Type="http://schemas.openxmlformats.org/officeDocument/2006/relationships/slide"/><Relationship Id="rId23" Target="slides/slide5.xml" Type="http://schemas.openxmlformats.org/officeDocument/2006/relationships/slide"/><Relationship Id="rId24" Target="slides/slide6.xml" Type="http://schemas.openxmlformats.org/officeDocument/2006/relationships/slide"/><Relationship Id="rId25" Target="slides/slide7.xml" Type="http://schemas.openxmlformats.org/officeDocument/2006/relationships/slide"/><Relationship Id="rId26" Target="slides/slide8.xml" Type="http://schemas.openxmlformats.org/officeDocument/2006/relationships/slide"/><Relationship Id="rId27" Target="slides/slide9.xml" Type="http://schemas.openxmlformats.org/officeDocument/2006/relationships/slide"/><Relationship Id="rId28" Target="slides/slide10.xml" Type="http://schemas.openxmlformats.org/officeDocument/2006/relationships/slide"/><Relationship Id="rId29" Target="slides/slide11.xml" Type="http://schemas.openxmlformats.org/officeDocument/2006/relationships/slide"/><Relationship Id="rId3" Target="viewProps.xml" Type="http://schemas.openxmlformats.org/officeDocument/2006/relationships/viewProps"/><Relationship Id="rId30" Target="slides/slide12.xml" Type="http://schemas.openxmlformats.org/officeDocument/2006/relationships/slide"/><Relationship Id="rId31" Target="slides/slide13.xml" Type="http://schemas.openxmlformats.org/officeDocument/2006/relationships/slide"/><Relationship Id="rId32" Target="slides/slide14.xml" Type="http://schemas.openxmlformats.org/officeDocument/2006/relationships/slide"/><Relationship Id="rId33" Target="slides/slide15.xml" Type="http://schemas.openxmlformats.org/officeDocument/2006/relationships/slide"/><Relationship Id="rId34" Target="slides/slide16.xml" Type="http://schemas.openxmlformats.org/officeDocument/2006/relationships/slide"/><Relationship Id="rId35" Target="slides/slide17.xml" Type="http://schemas.openxmlformats.org/officeDocument/2006/relationships/slide"/><Relationship Id="rId36" Target="slides/slide18.xml" Type="http://schemas.openxmlformats.org/officeDocument/2006/relationships/slide"/><Relationship Id="rId37" Target="slides/slide19.xml" Type="http://schemas.openxmlformats.org/officeDocument/2006/relationships/slide"/><Relationship Id="rId38" Target="slides/slide20.xml" Type="http://schemas.openxmlformats.org/officeDocument/2006/relationships/slide"/><Relationship Id="rId39" Target="slides/slide21.xml" Type="http://schemas.openxmlformats.org/officeDocument/2006/relationships/slide"/><Relationship Id="rId4" Target="theme/theme1.xml" Type="http://schemas.openxmlformats.org/officeDocument/2006/relationships/theme"/><Relationship Id="rId40" Target="slides/slide22.xml" Type="http://schemas.openxmlformats.org/officeDocument/2006/relationships/slide"/><Relationship Id="rId41" Target="slides/slide23.xml" Type="http://schemas.openxmlformats.org/officeDocument/2006/relationships/slide"/><Relationship Id="rId42" Target="slides/slide24.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gif"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FAA9C"/>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028700" y="409012"/>
            <a:ext cx="15735287" cy="9877988"/>
          </a:xfrm>
          <a:prstGeom prst="rect">
            <a:avLst/>
          </a:prstGeom>
        </p:spPr>
      </p:pic>
      <p:sp>
        <p:nvSpPr>
          <p:cNvPr name="TextBox 3" id="3"/>
          <p:cNvSpPr txBox="true"/>
          <p:nvPr/>
        </p:nvSpPr>
        <p:spPr>
          <a:xfrm rot="0">
            <a:off x="0" y="-75175"/>
            <a:ext cx="9913922" cy="863600"/>
          </a:xfrm>
          <a:prstGeom prst="rect">
            <a:avLst/>
          </a:prstGeom>
        </p:spPr>
        <p:txBody>
          <a:bodyPr anchor="t" rtlCol="false" tIns="0" lIns="0" bIns="0" rIns="0">
            <a:spAutoFit/>
          </a:bodyPr>
          <a:lstStyle/>
          <a:p>
            <a:pPr algn="ctr">
              <a:lnSpc>
                <a:spcPts val="7000"/>
              </a:lnSpc>
            </a:pPr>
            <a:r>
              <a:rPr lang="en-US" sz="5000">
                <a:solidFill>
                  <a:srgbClr val="503530"/>
                </a:solidFill>
                <a:latin typeface="Public Sans"/>
              </a:rPr>
              <a:t>Stad en Wijk leerjaar 1 Periode 2</a:t>
            </a:r>
          </a:p>
        </p:txBody>
      </p:sp>
      <p:sp>
        <p:nvSpPr>
          <p:cNvPr name="TextBox 4" id="4"/>
          <p:cNvSpPr txBox="true"/>
          <p:nvPr/>
        </p:nvSpPr>
        <p:spPr>
          <a:xfrm rot="0">
            <a:off x="-1734371" y="952500"/>
            <a:ext cx="7003398" cy="533400"/>
          </a:xfrm>
          <a:prstGeom prst="rect">
            <a:avLst/>
          </a:prstGeom>
        </p:spPr>
        <p:txBody>
          <a:bodyPr anchor="t" rtlCol="false" tIns="0" lIns="0" bIns="0" rIns="0">
            <a:spAutoFit/>
          </a:bodyPr>
          <a:lstStyle/>
          <a:p>
            <a:pPr algn="ctr">
              <a:lnSpc>
                <a:spcPts val="4200"/>
              </a:lnSpc>
            </a:pPr>
            <a:r>
              <a:rPr lang="en-US" sz="3000">
                <a:solidFill>
                  <a:srgbClr val="503530"/>
                </a:solidFill>
                <a:latin typeface="Public Sans"/>
              </a:rPr>
              <a:t>Les 3: 12-12-2022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FAA9C"/>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360785" y="3543616"/>
            <a:ext cx="5566431" cy="5329758"/>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595481" y="3290480"/>
            <a:ext cx="5643052" cy="5836030"/>
          </a:xfrm>
          <a:prstGeom prst="rect">
            <a:avLst/>
          </a:prstGeom>
        </p:spPr>
      </p:pic>
      <p:sp>
        <p:nvSpPr>
          <p:cNvPr name="TextBox 4" id="4"/>
          <p:cNvSpPr txBox="true"/>
          <p:nvPr/>
        </p:nvSpPr>
        <p:spPr>
          <a:xfrm rot="0">
            <a:off x="0" y="409575"/>
            <a:ext cx="11027667" cy="1782412"/>
          </a:xfrm>
          <a:prstGeom prst="rect">
            <a:avLst/>
          </a:prstGeom>
        </p:spPr>
        <p:txBody>
          <a:bodyPr anchor="t" rtlCol="false" tIns="0" lIns="0" bIns="0" rIns="0">
            <a:spAutoFit/>
          </a:bodyPr>
          <a:lstStyle/>
          <a:p>
            <a:pPr algn="ctr">
              <a:lnSpc>
                <a:spcPts val="12960"/>
              </a:lnSpc>
            </a:pPr>
            <a:r>
              <a:rPr lang="en-US" sz="14400">
                <a:solidFill>
                  <a:srgbClr val="4B7982"/>
                </a:solidFill>
                <a:latin typeface="CS Gordon Serif"/>
              </a:rPr>
              <a:t>AGENDA</a:t>
            </a:r>
          </a:p>
        </p:txBody>
      </p:sp>
      <p:sp>
        <p:nvSpPr>
          <p:cNvPr name="TextBox 5" id="5"/>
          <p:cNvSpPr txBox="true"/>
          <p:nvPr/>
        </p:nvSpPr>
        <p:spPr>
          <a:xfrm rot="0">
            <a:off x="1427638" y="5389345"/>
            <a:ext cx="3978737" cy="15621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Terug- en vooruitblik</a:t>
            </a:r>
          </a:p>
        </p:txBody>
      </p:sp>
      <p:sp>
        <p:nvSpPr>
          <p:cNvPr name="TextBox 6" id="6"/>
          <p:cNvSpPr txBox="true"/>
          <p:nvPr/>
        </p:nvSpPr>
        <p:spPr>
          <a:xfrm rot="0">
            <a:off x="6715110" y="5789395"/>
            <a:ext cx="4857780" cy="7620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Vrijwilligerswerk</a:t>
            </a: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2051040" y="3543616"/>
            <a:ext cx="5566431" cy="5329758"/>
          </a:xfrm>
          <a:prstGeom prst="rect">
            <a:avLst/>
          </a:prstGeom>
        </p:spPr>
      </p:pic>
      <p:sp>
        <p:nvSpPr>
          <p:cNvPr name="TextBox 8" id="8"/>
          <p:cNvSpPr txBox="true"/>
          <p:nvPr/>
        </p:nvSpPr>
        <p:spPr>
          <a:xfrm rot="0">
            <a:off x="12844887" y="5789395"/>
            <a:ext cx="3978737" cy="7620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Opdracht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3974975" y="5767851"/>
            <a:ext cx="4161618" cy="4114800"/>
          </a:xfrm>
          <a:prstGeom prst="rect">
            <a:avLst/>
          </a:prstGeom>
        </p:spPr>
      </p:pic>
      <p:sp>
        <p:nvSpPr>
          <p:cNvPr name="TextBox 3" id="3"/>
          <p:cNvSpPr txBox="true"/>
          <p:nvPr/>
        </p:nvSpPr>
        <p:spPr>
          <a:xfrm rot="0">
            <a:off x="1028700" y="1247775"/>
            <a:ext cx="16230600" cy="923925"/>
          </a:xfrm>
          <a:prstGeom prst="rect">
            <a:avLst/>
          </a:prstGeom>
        </p:spPr>
        <p:txBody>
          <a:bodyPr anchor="t" rtlCol="false" tIns="0" lIns="0" bIns="0" rIns="0">
            <a:spAutoFit/>
          </a:bodyPr>
          <a:lstStyle/>
          <a:p>
            <a:pPr algn="ctr">
              <a:lnSpc>
                <a:spcPts val="6750"/>
              </a:lnSpc>
            </a:pPr>
            <a:r>
              <a:rPr lang="en-US" sz="7500">
                <a:solidFill>
                  <a:srgbClr val="4B7982"/>
                </a:solidFill>
                <a:latin typeface="CS Gordon Serif"/>
              </a:rPr>
              <a:t>TERUGBLIK</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86841" y="7415615"/>
            <a:ext cx="2261005" cy="2261005"/>
          </a:xfrm>
          <a:prstGeom prst="rect">
            <a:avLst/>
          </a:prstGeom>
        </p:spPr>
      </p:pic>
      <p:sp>
        <p:nvSpPr>
          <p:cNvPr name="TextBox 3" id="3"/>
          <p:cNvSpPr txBox="true"/>
          <p:nvPr/>
        </p:nvSpPr>
        <p:spPr>
          <a:xfrm rot="0">
            <a:off x="0" y="466009"/>
            <a:ext cx="18288000" cy="31623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Bold"/>
              </a:rPr>
              <a:t>PARTICIPATIESAMENLEVING</a:t>
            </a:r>
          </a:p>
          <a:p>
            <a:pPr algn="ctr">
              <a:lnSpc>
                <a:spcPts val="6299"/>
              </a:lnSpc>
              <a:spcBef>
                <a:spcPct val="0"/>
              </a:spcBef>
            </a:pPr>
          </a:p>
          <a:p>
            <a:pPr algn="ctr">
              <a:lnSpc>
                <a:spcPts val="6299"/>
              </a:lnSpc>
              <a:spcBef>
                <a:spcPct val="0"/>
              </a:spcBef>
            </a:pPr>
            <a:r>
              <a:rPr lang="en-US" sz="4500">
                <a:solidFill>
                  <a:srgbClr val="000000"/>
                </a:solidFill>
                <a:latin typeface="Open Sans"/>
              </a:rPr>
              <a:t>IS EEN SAMENLEVING WAARIN IEDEREEN VERANTWOORDELIJKHEID NEEMT VOOR ZICHZELF, MET HULP VAN DE (LANDELIJKE) OVERHEID</a:t>
            </a: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9788489" y="7415615"/>
            <a:ext cx="2261005" cy="2261005"/>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p:cSld>
    <p:bg>
      <p:bgPr>
        <a:solidFill>
          <a:srgbClr val="FFF7F2"/>
        </a:solidFill>
      </p:bgPr>
    </p:bg>
    <p:spTree>
      <p:nvGrpSpPr>
        <p:cNvPr id="1" name=""/>
        <p:cNvGrpSpPr/>
        <p:nvPr/>
      </p:nvGrpSpPr>
      <p:grpSpPr>
        <a:xfrm>
          <a:off x="0" y="0"/>
          <a:ext cx="0" cy="0"/>
          <a:chOff x="0" y="0"/>
          <a:chExt cx="0" cy="0"/>
        </a:xfrm>
      </p:grpSpPr>
      <p:sp>
        <p:nvSpPr>
          <p:cNvPr name="TextBox 2" id="2"/>
          <p:cNvSpPr txBox="true"/>
          <p:nvPr/>
        </p:nvSpPr>
        <p:spPr>
          <a:xfrm rot="0">
            <a:off x="0" y="507667"/>
            <a:ext cx="18288000" cy="31623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Bold"/>
              </a:rPr>
              <a:t>PARTICIPATIESAMENLEVING</a:t>
            </a:r>
          </a:p>
          <a:p>
            <a:pPr algn="ctr">
              <a:lnSpc>
                <a:spcPts val="6299"/>
              </a:lnSpc>
              <a:spcBef>
                <a:spcPct val="0"/>
              </a:spcBef>
            </a:pPr>
          </a:p>
          <a:p>
            <a:pPr algn="ctr">
              <a:lnSpc>
                <a:spcPts val="6299"/>
              </a:lnSpc>
              <a:spcBef>
                <a:spcPct val="0"/>
              </a:spcBef>
            </a:pPr>
            <a:r>
              <a:rPr lang="en-US" sz="4500">
                <a:solidFill>
                  <a:srgbClr val="FF1616"/>
                </a:solidFill>
                <a:latin typeface="Open Sans"/>
              </a:rPr>
              <a:t>IS EEN SAMENLEVING WAARIN IEDEREEN VERANTWOORDELIJKHEID NEEMT VOOR ZICHZELF, MET HULP VAN DE (LANDELIJKE) OVERHEID</a:t>
            </a:r>
          </a:p>
        </p:txBody>
      </p:sp>
      <p:sp>
        <p:nvSpPr>
          <p:cNvPr name="TextBox 3" id="3"/>
          <p:cNvSpPr txBox="true"/>
          <p:nvPr/>
        </p:nvSpPr>
        <p:spPr>
          <a:xfrm rot="0">
            <a:off x="0" y="5749976"/>
            <a:ext cx="17704784" cy="31623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a:rPr>
              <a:t>Juiste antwoord: I</a:t>
            </a:r>
            <a:r>
              <a:rPr lang="en-US" sz="4500">
                <a:solidFill>
                  <a:srgbClr val="000000"/>
                </a:solidFill>
                <a:latin typeface="Open Sans"/>
              </a:rPr>
              <a:t>S EEN SAMENLEVING WAARIN IEDEREEN DIE DAT KAN VERANTWOORDELIJKHEID NEEMT VOOR ZIJN OF HAAR EIGEN LEVEN EN OMGEVING, ZONDER HULP VAN DE (LANDELIJKE) OVERHEID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86841" y="7415615"/>
            <a:ext cx="2261005" cy="2261005"/>
          </a:xfrm>
          <a:prstGeom prst="rect">
            <a:avLst/>
          </a:prstGeom>
        </p:spPr>
      </p:pic>
      <p:sp>
        <p:nvSpPr>
          <p:cNvPr name="TextBox 3" id="3"/>
          <p:cNvSpPr txBox="true"/>
          <p:nvPr/>
        </p:nvSpPr>
        <p:spPr>
          <a:xfrm rot="0">
            <a:off x="0" y="466009"/>
            <a:ext cx="18288000" cy="47625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Bold"/>
              </a:rPr>
              <a:t>PARTICIPATIELADDER</a:t>
            </a:r>
          </a:p>
          <a:p>
            <a:pPr algn="ctr">
              <a:lnSpc>
                <a:spcPts val="6299"/>
              </a:lnSpc>
              <a:spcBef>
                <a:spcPct val="0"/>
              </a:spcBef>
            </a:pPr>
          </a:p>
          <a:p>
            <a:pPr algn="ctr">
              <a:lnSpc>
                <a:spcPts val="6299"/>
              </a:lnSpc>
              <a:spcBef>
                <a:spcPct val="0"/>
              </a:spcBef>
            </a:pPr>
            <a:r>
              <a:rPr lang="en-US" sz="4500">
                <a:solidFill>
                  <a:srgbClr val="000000"/>
                </a:solidFill>
                <a:latin typeface="Open Sans"/>
              </a:rPr>
              <a:t>DE PARTICIPATIELADDER KENT VIJF TREDEN, NAMELIJK; INFORMEREN, RAADPLEGEN, ADVISEREN, COPRODUCEREN EN (MEE)BESLISSEN</a:t>
            </a:r>
          </a:p>
          <a:p>
            <a:pPr algn="ctr">
              <a:lnSpc>
                <a:spcPts val="6299"/>
              </a:lnSpc>
              <a:spcBef>
                <a:spcPct val="0"/>
              </a:spcBef>
            </a:pP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9788489" y="7415615"/>
            <a:ext cx="2261005" cy="2261005"/>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p:cSld>
    <p:bg>
      <p:bgPr>
        <a:solidFill>
          <a:srgbClr val="FFF7F2"/>
        </a:solidFill>
      </p:bgPr>
    </p:bg>
    <p:spTree>
      <p:nvGrpSpPr>
        <p:cNvPr id="1" name=""/>
        <p:cNvGrpSpPr/>
        <p:nvPr/>
      </p:nvGrpSpPr>
      <p:grpSpPr>
        <a:xfrm>
          <a:off x="0" y="0"/>
          <a:ext cx="0" cy="0"/>
          <a:chOff x="0" y="0"/>
          <a:chExt cx="0" cy="0"/>
        </a:xfrm>
      </p:grpSpPr>
      <p:sp>
        <p:nvSpPr>
          <p:cNvPr name="TextBox 2" id="2"/>
          <p:cNvSpPr txBox="true"/>
          <p:nvPr/>
        </p:nvSpPr>
        <p:spPr>
          <a:xfrm rot="0">
            <a:off x="0" y="466009"/>
            <a:ext cx="18288000" cy="47625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Bold"/>
              </a:rPr>
              <a:t>PARTICIPATIELADDER</a:t>
            </a:r>
          </a:p>
          <a:p>
            <a:pPr algn="ctr">
              <a:lnSpc>
                <a:spcPts val="6299"/>
              </a:lnSpc>
              <a:spcBef>
                <a:spcPct val="0"/>
              </a:spcBef>
            </a:pPr>
          </a:p>
          <a:p>
            <a:pPr algn="ctr">
              <a:lnSpc>
                <a:spcPts val="6299"/>
              </a:lnSpc>
              <a:spcBef>
                <a:spcPct val="0"/>
              </a:spcBef>
            </a:pPr>
            <a:r>
              <a:rPr lang="en-US" sz="4500">
                <a:solidFill>
                  <a:srgbClr val="008037"/>
                </a:solidFill>
                <a:latin typeface="Open Sans"/>
              </a:rPr>
              <a:t>DE PARTICIPATIELADDER KENT VIJF TREDEN, NAMELIJK; INFORMEREN, RAADPLEGEN, ADVISEREN, COPRODUCEREN EN (MEE)BESLISSEN</a:t>
            </a:r>
          </a:p>
          <a:p>
            <a:pPr algn="ctr">
              <a:lnSpc>
                <a:spcPts val="6299"/>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86841" y="7415615"/>
            <a:ext cx="2261005" cy="2261005"/>
          </a:xfrm>
          <a:prstGeom prst="rect">
            <a:avLst/>
          </a:prstGeom>
        </p:spPr>
      </p:pic>
      <p:sp>
        <p:nvSpPr>
          <p:cNvPr name="TextBox 3" id="3"/>
          <p:cNvSpPr txBox="true"/>
          <p:nvPr/>
        </p:nvSpPr>
        <p:spPr>
          <a:xfrm rot="0">
            <a:off x="0" y="466009"/>
            <a:ext cx="18288000" cy="55626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Bold"/>
              </a:rPr>
              <a:t>ARBEIDSPARTICIPATIE EN PARTICIPATIEWET</a:t>
            </a:r>
          </a:p>
          <a:p>
            <a:pPr algn="ctr">
              <a:lnSpc>
                <a:spcPts val="6299"/>
              </a:lnSpc>
              <a:spcBef>
                <a:spcPct val="0"/>
              </a:spcBef>
            </a:pPr>
          </a:p>
          <a:p>
            <a:pPr algn="ctr">
              <a:lnSpc>
                <a:spcPts val="6299"/>
              </a:lnSpc>
              <a:spcBef>
                <a:spcPct val="0"/>
              </a:spcBef>
            </a:pPr>
            <a:r>
              <a:rPr lang="en-US" sz="4500">
                <a:solidFill>
                  <a:srgbClr val="000000"/>
                </a:solidFill>
                <a:latin typeface="Open Sans"/>
              </a:rPr>
              <a:t>IEDEREEN DIE KAN WERKEN MAAR HET OP DE ARBEIDSMARKT ZONDER ONDERSTEUNING NIET REDT, VALT ONDER DE PARTICIPATIEWET. DE WET MOET ERVOOR ZORGEN DAT MEER MENSEN WERK VINDEN, OOK MENSEN MET EEN BEPERKING. </a:t>
            </a:r>
          </a:p>
          <a:p>
            <a:pPr algn="ctr">
              <a:lnSpc>
                <a:spcPts val="6299"/>
              </a:lnSpc>
              <a:spcBef>
                <a:spcPct val="0"/>
              </a:spcBef>
            </a:pP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9788489" y="7415615"/>
            <a:ext cx="2261005" cy="2261005"/>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p:cSld>
    <p:bg>
      <p:bgPr>
        <a:solidFill>
          <a:srgbClr val="FFF7F2"/>
        </a:solidFill>
      </p:bgPr>
    </p:bg>
    <p:spTree>
      <p:nvGrpSpPr>
        <p:cNvPr id="1" name=""/>
        <p:cNvGrpSpPr/>
        <p:nvPr/>
      </p:nvGrpSpPr>
      <p:grpSpPr>
        <a:xfrm>
          <a:off x="0" y="0"/>
          <a:ext cx="0" cy="0"/>
          <a:chOff x="0" y="0"/>
          <a:chExt cx="0" cy="0"/>
        </a:xfrm>
      </p:grpSpPr>
      <p:sp>
        <p:nvSpPr>
          <p:cNvPr name="TextBox 2" id="2"/>
          <p:cNvSpPr txBox="true"/>
          <p:nvPr/>
        </p:nvSpPr>
        <p:spPr>
          <a:xfrm rot="0">
            <a:off x="0" y="466009"/>
            <a:ext cx="18288000" cy="55626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Open Sans Bold"/>
              </a:rPr>
              <a:t>ARBEIDSPARTICIPATIE EN PARTICIPATIEWET</a:t>
            </a:r>
          </a:p>
          <a:p>
            <a:pPr algn="ctr">
              <a:lnSpc>
                <a:spcPts val="6299"/>
              </a:lnSpc>
              <a:spcBef>
                <a:spcPct val="0"/>
              </a:spcBef>
            </a:pPr>
          </a:p>
          <a:p>
            <a:pPr algn="ctr">
              <a:lnSpc>
                <a:spcPts val="6299"/>
              </a:lnSpc>
              <a:spcBef>
                <a:spcPct val="0"/>
              </a:spcBef>
            </a:pPr>
            <a:r>
              <a:rPr lang="en-US" sz="4500">
                <a:solidFill>
                  <a:srgbClr val="008037"/>
                </a:solidFill>
                <a:latin typeface="Open Sans"/>
              </a:rPr>
              <a:t>IEDEREEN DIE KAN WERKEN MAAR HET OP DE ARBEIDSMARKT ZONDER ONDERSTEUNING NIET REDT, VALT ONDER DE PARTICIPATIEWET. DE WET MOET ERVOOR ZORGEN DAT MEER MENSEN WERK VINDEN, OOK MENSEN MET EEN BEPERKING. </a:t>
            </a:r>
          </a:p>
          <a:p>
            <a:pPr algn="ctr">
              <a:lnSpc>
                <a:spcPts val="629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86841" y="7415615"/>
            <a:ext cx="2261005" cy="2261005"/>
          </a:xfrm>
          <a:prstGeom prst="rect">
            <a:avLst/>
          </a:prstGeom>
        </p:spPr>
      </p:pic>
      <p:sp>
        <p:nvSpPr>
          <p:cNvPr name="TextBox 3" id="3"/>
          <p:cNvSpPr txBox="true"/>
          <p:nvPr/>
        </p:nvSpPr>
        <p:spPr>
          <a:xfrm rot="0">
            <a:off x="0" y="466009"/>
            <a:ext cx="18288000" cy="757174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Bold"/>
              </a:rPr>
              <a:t>VRIJWILLIGERSWERK</a:t>
            </a:r>
          </a:p>
          <a:p>
            <a:pPr algn="ctr">
              <a:lnSpc>
                <a:spcPts val="6299"/>
              </a:lnSpc>
              <a:spcBef>
                <a:spcPct val="0"/>
              </a:spcBef>
            </a:pPr>
          </a:p>
          <a:p>
            <a:pPr>
              <a:lnSpc>
                <a:spcPts val="5320"/>
              </a:lnSpc>
              <a:spcBef>
                <a:spcPct val="0"/>
              </a:spcBef>
            </a:pPr>
            <a:r>
              <a:rPr lang="en-US" sz="3800">
                <a:solidFill>
                  <a:srgbClr val="000000"/>
                </a:solidFill>
                <a:latin typeface="Open Sans"/>
              </a:rPr>
              <a:t>Vrijwilligerswerk is werk dat onbetaald en onverplicht wordt gedaan, voor anderen of voor de samenleving. In het algemeen gelden de volgende voorwaarden voor vrijwilligerswerk:</a:t>
            </a:r>
          </a:p>
          <a:p>
            <a:pPr>
              <a:lnSpc>
                <a:spcPts val="5320"/>
              </a:lnSpc>
              <a:spcBef>
                <a:spcPct val="0"/>
              </a:spcBef>
            </a:pPr>
            <a:r>
              <a:rPr lang="en-US" sz="3800">
                <a:solidFill>
                  <a:srgbClr val="000000"/>
                </a:solidFill>
                <a:latin typeface="Open Sans"/>
              </a:rPr>
              <a:t>- Het werk is in het algemeen belang of in een bepaald maatschappelijk belang.</a:t>
            </a:r>
          </a:p>
          <a:p>
            <a:pPr>
              <a:lnSpc>
                <a:spcPts val="5320"/>
              </a:lnSpc>
              <a:spcBef>
                <a:spcPct val="0"/>
              </a:spcBef>
            </a:pPr>
            <a:r>
              <a:rPr lang="en-US" sz="3800">
                <a:solidFill>
                  <a:srgbClr val="000000"/>
                </a:solidFill>
                <a:latin typeface="Open Sans"/>
              </a:rPr>
              <a:t>- Het werk heeft geen winstoogmerk.</a:t>
            </a:r>
          </a:p>
          <a:p>
            <a:pPr>
              <a:lnSpc>
                <a:spcPts val="5320"/>
              </a:lnSpc>
              <a:spcBef>
                <a:spcPct val="0"/>
              </a:spcBef>
            </a:pPr>
            <a:r>
              <a:rPr lang="en-US" sz="3800">
                <a:solidFill>
                  <a:srgbClr val="000000"/>
                </a:solidFill>
                <a:latin typeface="Open Sans"/>
              </a:rPr>
              <a:t>- Het werk kost de arbeidsmarkt geen banen en komt niet in de plaats van een betaalde baan. </a:t>
            </a:r>
          </a:p>
          <a:p>
            <a:pPr>
              <a:lnSpc>
                <a:spcPts val="5320"/>
              </a:lnSpc>
              <a:spcBef>
                <a:spcPct val="0"/>
              </a:spcBef>
            </a:pPr>
          </a:p>
          <a:p>
            <a:pPr>
              <a:lnSpc>
                <a:spcPts val="5320"/>
              </a:lnSpc>
              <a:spcBef>
                <a:spcPct val="0"/>
              </a:spcBef>
            </a:pP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9788489" y="7415615"/>
            <a:ext cx="2261005" cy="2261005"/>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p:cSld>
    <p:bg>
      <p:bgPr>
        <a:solidFill>
          <a:srgbClr val="FFF7F2"/>
        </a:solidFill>
      </p:bgPr>
    </p:bg>
    <p:spTree>
      <p:nvGrpSpPr>
        <p:cNvPr id="1" name=""/>
        <p:cNvGrpSpPr/>
        <p:nvPr/>
      </p:nvGrpSpPr>
      <p:grpSpPr>
        <a:xfrm>
          <a:off x="0" y="0"/>
          <a:ext cx="0" cy="0"/>
          <a:chOff x="0" y="0"/>
          <a:chExt cx="0" cy="0"/>
        </a:xfrm>
      </p:grpSpPr>
      <p:sp>
        <p:nvSpPr>
          <p:cNvPr name="TextBox 2" id="2"/>
          <p:cNvSpPr txBox="true"/>
          <p:nvPr/>
        </p:nvSpPr>
        <p:spPr>
          <a:xfrm rot="0">
            <a:off x="0" y="466009"/>
            <a:ext cx="18288000" cy="757174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Bold"/>
              </a:rPr>
              <a:t>VRIJWILLIGERSWERK</a:t>
            </a:r>
          </a:p>
          <a:p>
            <a:pPr algn="ctr">
              <a:lnSpc>
                <a:spcPts val="6299"/>
              </a:lnSpc>
              <a:spcBef>
                <a:spcPct val="0"/>
              </a:spcBef>
            </a:pPr>
          </a:p>
          <a:p>
            <a:pPr>
              <a:lnSpc>
                <a:spcPts val="5320"/>
              </a:lnSpc>
              <a:spcBef>
                <a:spcPct val="0"/>
              </a:spcBef>
            </a:pPr>
            <a:r>
              <a:rPr lang="en-US" sz="3800">
                <a:solidFill>
                  <a:srgbClr val="008037"/>
                </a:solidFill>
                <a:latin typeface="Open Sans"/>
              </a:rPr>
              <a:t>Vrijwilligerswerk is werk dat onbetaald en onverplicht wordt gedaan, voor anderen of voor de samenleving. In het algemeen gelden de volgende voorwaarden voor vrijwilligerswerk:</a:t>
            </a:r>
          </a:p>
          <a:p>
            <a:pPr>
              <a:lnSpc>
                <a:spcPts val="5320"/>
              </a:lnSpc>
              <a:spcBef>
                <a:spcPct val="0"/>
              </a:spcBef>
            </a:pPr>
            <a:r>
              <a:rPr lang="en-US" sz="3800">
                <a:solidFill>
                  <a:srgbClr val="008037"/>
                </a:solidFill>
                <a:latin typeface="Open Sans"/>
              </a:rPr>
              <a:t>- Het werk is in het algemeen belang of in een bepaald maatschappelijk belang.</a:t>
            </a:r>
          </a:p>
          <a:p>
            <a:pPr>
              <a:lnSpc>
                <a:spcPts val="5320"/>
              </a:lnSpc>
              <a:spcBef>
                <a:spcPct val="0"/>
              </a:spcBef>
            </a:pPr>
            <a:r>
              <a:rPr lang="en-US" sz="3800">
                <a:solidFill>
                  <a:srgbClr val="008037"/>
                </a:solidFill>
                <a:latin typeface="Open Sans"/>
              </a:rPr>
              <a:t>- Het werk heeft geen winstoogmerk.</a:t>
            </a:r>
          </a:p>
          <a:p>
            <a:pPr>
              <a:lnSpc>
                <a:spcPts val="5320"/>
              </a:lnSpc>
              <a:spcBef>
                <a:spcPct val="0"/>
              </a:spcBef>
            </a:pPr>
            <a:r>
              <a:rPr lang="en-US" sz="3800">
                <a:solidFill>
                  <a:srgbClr val="008037"/>
                </a:solidFill>
                <a:latin typeface="Open Sans"/>
              </a:rPr>
              <a:t>- Het werk kost de arbeidsmarkt geen banen en komt niet in de plaats van een betaalde baan. </a:t>
            </a:r>
          </a:p>
          <a:p>
            <a:pPr>
              <a:lnSpc>
                <a:spcPts val="5320"/>
              </a:lnSpc>
              <a:spcBef>
                <a:spcPct val="0"/>
              </a:spcBef>
            </a:pPr>
          </a:p>
          <a:p>
            <a:pPr>
              <a:lnSpc>
                <a:spcPts val="5320"/>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86841" y="7415615"/>
            <a:ext cx="2261005" cy="2261005"/>
          </a:xfrm>
          <a:prstGeom prst="rect">
            <a:avLst/>
          </a:prstGeom>
        </p:spPr>
      </p:pic>
      <p:sp>
        <p:nvSpPr>
          <p:cNvPr name="TextBox 3" id="3"/>
          <p:cNvSpPr txBox="true"/>
          <p:nvPr/>
        </p:nvSpPr>
        <p:spPr>
          <a:xfrm rot="0">
            <a:off x="0" y="466009"/>
            <a:ext cx="18288000" cy="39624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Bold"/>
              </a:rPr>
              <a:t>VRIJWILLIGERSWERK</a:t>
            </a:r>
          </a:p>
          <a:p>
            <a:pPr algn="ctr">
              <a:lnSpc>
                <a:spcPts val="6299"/>
              </a:lnSpc>
              <a:spcBef>
                <a:spcPct val="0"/>
              </a:spcBef>
            </a:pPr>
          </a:p>
          <a:p>
            <a:pPr algn="ctr">
              <a:lnSpc>
                <a:spcPts val="6299"/>
              </a:lnSpc>
              <a:spcBef>
                <a:spcPct val="0"/>
              </a:spcBef>
            </a:pPr>
            <a:r>
              <a:rPr lang="en-US" sz="4500">
                <a:solidFill>
                  <a:srgbClr val="000000"/>
                </a:solidFill>
                <a:latin typeface="Open Sans"/>
              </a:rPr>
              <a:t>VRIJWILLIGERSWERK KAN ALLEEN IN TUINEN, ZORG EN OP SPORTCLUBS </a:t>
            </a:r>
          </a:p>
          <a:p>
            <a:pPr algn="ctr">
              <a:lnSpc>
                <a:spcPts val="6299"/>
              </a:lnSpc>
              <a:spcBef>
                <a:spcPct val="0"/>
              </a:spcBef>
            </a:pP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9788489" y="7415615"/>
            <a:ext cx="2261005" cy="2261005"/>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p:cSld>
    <p:bg>
      <p:bgPr>
        <a:solidFill>
          <a:srgbClr val="FFF7F2"/>
        </a:solidFill>
      </p:bgPr>
    </p:bg>
    <p:spTree>
      <p:nvGrpSpPr>
        <p:cNvPr id="1" name=""/>
        <p:cNvGrpSpPr/>
        <p:nvPr/>
      </p:nvGrpSpPr>
      <p:grpSpPr>
        <a:xfrm>
          <a:off x="0" y="0"/>
          <a:ext cx="0" cy="0"/>
          <a:chOff x="0" y="0"/>
          <a:chExt cx="0" cy="0"/>
        </a:xfrm>
      </p:grpSpPr>
      <p:sp>
        <p:nvSpPr>
          <p:cNvPr name="TextBox 2" id="2"/>
          <p:cNvSpPr txBox="true"/>
          <p:nvPr/>
        </p:nvSpPr>
        <p:spPr>
          <a:xfrm rot="0">
            <a:off x="0" y="466009"/>
            <a:ext cx="18288000" cy="79629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Bold"/>
              </a:rPr>
              <a:t>VRIJWILLIGERSWERK</a:t>
            </a:r>
          </a:p>
          <a:p>
            <a:pPr algn="ctr">
              <a:lnSpc>
                <a:spcPts val="6299"/>
              </a:lnSpc>
              <a:spcBef>
                <a:spcPct val="0"/>
              </a:spcBef>
            </a:pPr>
          </a:p>
          <a:p>
            <a:pPr algn="ctr">
              <a:lnSpc>
                <a:spcPts val="6299"/>
              </a:lnSpc>
              <a:spcBef>
                <a:spcPct val="0"/>
              </a:spcBef>
            </a:pPr>
            <a:r>
              <a:rPr lang="en-US" sz="4500">
                <a:solidFill>
                  <a:srgbClr val="FF1616"/>
                </a:solidFill>
                <a:latin typeface="Open Sans"/>
              </a:rPr>
              <a:t>VRIJWILLIGERSWERK KAN ALLEEN IN TUINEN, ZORG EN OP SPORTCLUBS </a:t>
            </a:r>
          </a:p>
          <a:p>
            <a:pPr algn="ctr">
              <a:lnSpc>
                <a:spcPts val="6299"/>
              </a:lnSpc>
              <a:spcBef>
                <a:spcPct val="0"/>
              </a:spcBef>
            </a:pPr>
          </a:p>
          <a:p>
            <a:pPr algn="ctr">
              <a:lnSpc>
                <a:spcPts val="6299"/>
              </a:lnSpc>
              <a:spcBef>
                <a:spcPct val="0"/>
              </a:spcBef>
            </a:pPr>
          </a:p>
          <a:p>
            <a:pPr algn="ctr">
              <a:lnSpc>
                <a:spcPts val="6299"/>
              </a:lnSpc>
              <a:spcBef>
                <a:spcPct val="0"/>
              </a:spcBef>
            </a:pPr>
          </a:p>
          <a:p>
            <a:pPr algn="ctr">
              <a:lnSpc>
                <a:spcPts val="6299"/>
              </a:lnSpc>
              <a:spcBef>
                <a:spcPct val="0"/>
              </a:spcBef>
            </a:pPr>
          </a:p>
          <a:p>
            <a:pPr algn="ctr">
              <a:lnSpc>
                <a:spcPts val="6299"/>
              </a:lnSpc>
              <a:spcBef>
                <a:spcPct val="0"/>
              </a:spcBef>
            </a:pPr>
          </a:p>
          <a:p>
            <a:pPr algn="ctr">
              <a:lnSpc>
                <a:spcPts val="6299"/>
              </a:lnSpc>
              <a:spcBef>
                <a:spcPct val="0"/>
              </a:spcBef>
            </a:pPr>
            <a:r>
              <a:rPr lang="en-US" sz="4500">
                <a:solidFill>
                  <a:srgbClr val="008037"/>
                </a:solidFill>
                <a:latin typeface="Open Sans"/>
              </a:rPr>
              <a:t>BIJNA OVERAL IS VRIJWILLIGERSWERK MOGELIJK</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FAA9C"/>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360785" y="3543616"/>
            <a:ext cx="5566431" cy="5329758"/>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595481" y="3290480"/>
            <a:ext cx="5643052" cy="5836030"/>
          </a:xfrm>
          <a:prstGeom prst="rect">
            <a:avLst/>
          </a:prstGeom>
        </p:spPr>
      </p:pic>
      <p:sp>
        <p:nvSpPr>
          <p:cNvPr name="TextBox 4" id="4"/>
          <p:cNvSpPr txBox="true"/>
          <p:nvPr/>
        </p:nvSpPr>
        <p:spPr>
          <a:xfrm rot="0">
            <a:off x="0" y="409575"/>
            <a:ext cx="11027667" cy="1782412"/>
          </a:xfrm>
          <a:prstGeom prst="rect">
            <a:avLst/>
          </a:prstGeom>
        </p:spPr>
        <p:txBody>
          <a:bodyPr anchor="t" rtlCol="false" tIns="0" lIns="0" bIns="0" rIns="0">
            <a:spAutoFit/>
          </a:bodyPr>
          <a:lstStyle/>
          <a:p>
            <a:pPr algn="ctr">
              <a:lnSpc>
                <a:spcPts val="12960"/>
              </a:lnSpc>
            </a:pPr>
            <a:r>
              <a:rPr lang="en-US" sz="14400">
                <a:solidFill>
                  <a:srgbClr val="4B7982"/>
                </a:solidFill>
                <a:latin typeface="CS Gordon Serif"/>
              </a:rPr>
              <a:t>AGENDA</a:t>
            </a:r>
          </a:p>
        </p:txBody>
      </p:sp>
      <p:sp>
        <p:nvSpPr>
          <p:cNvPr name="TextBox 5" id="5"/>
          <p:cNvSpPr txBox="true"/>
          <p:nvPr/>
        </p:nvSpPr>
        <p:spPr>
          <a:xfrm rot="0">
            <a:off x="1427638" y="5389345"/>
            <a:ext cx="3978737" cy="15621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Terug- en vooruitblik</a:t>
            </a:r>
          </a:p>
        </p:txBody>
      </p:sp>
      <p:sp>
        <p:nvSpPr>
          <p:cNvPr name="TextBox 6" id="6"/>
          <p:cNvSpPr txBox="true"/>
          <p:nvPr/>
        </p:nvSpPr>
        <p:spPr>
          <a:xfrm rot="0">
            <a:off x="6215210" y="5496025"/>
            <a:ext cx="5857580" cy="1455420"/>
          </a:xfrm>
          <a:prstGeom prst="rect">
            <a:avLst/>
          </a:prstGeom>
        </p:spPr>
        <p:txBody>
          <a:bodyPr anchor="t" rtlCol="false" tIns="0" lIns="0" bIns="0" rIns="0">
            <a:spAutoFit/>
          </a:bodyPr>
          <a:lstStyle/>
          <a:p>
            <a:pPr algn="ctr">
              <a:lnSpc>
                <a:spcPts val="5880"/>
              </a:lnSpc>
            </a:pPr>
            <a:r>
              <a:rPr lang="en-US" sz="4200">
                <a:solidFill>
                  <a:srgbClr val="000000"/>
                </a:solidFill>
                <a:latin typeface="Open Sans"/>
              </a:rPr>
              <a:t>Bewonersparticipatie en Vrijwilligerswerk</a:t>
            </a: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2051040" y="3543616"/>
            <a:ext cx="5566431" cy="5329758"/>
          </a:xfrm>
          <a:prstGeom prst="rect">
            <a:avLst/>
          </a:prstGeom>
        </p:spPr>
      </p:pic>
      <p:sp>
        <p:nvSpPr>
          <p:cNvPr name="TextBox 8" id="8"/>
          <p:cNvSpPr txBox="true"/>
          <p:nvPr/>
        </p:nvSpPr>
        <p:spPr>
          <a:xfrm rot="0">
            <a:off x="12844887" y="5789395"/>
            <a:ext cx="3978737" cy="7620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Opdracht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311028" y="0"/>
            <a:ext cx="17665944" cy="10287000"/>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5427013" y="2814517"/>
            <a:ext cx="5317113" cy="7007727"/>
          </a:xfrm>
          <a:prstGeom prst="rect">
            <a:avLst/>
          </a:prstGeom>
        </p:spPr>
      </p:pic>
      <p:sp>
        <p:nvSpPr>
          <p:cNvPr name="TextBox 3" id="3"/>
          <p:cNvSpPr txBox="true"/>
          <p:nvPr/>
        </p:nvSpPr>
        <p:spPr>
          <a:xfrm rot="0">
            <a:off x="1028700" y="635750"/>
            <a:ext cx="15814372" cy="15621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Bold"/>
              </a:rPr>
              <a:t>WAAROM DOEM MENSEN VRIJWILLIGERSWERK? </a:t>
            </a:r>
          </a:p>
          <a:p>
            <a:pPr>
              <a:lnSpc>
                <a:spcPts val="6299"/>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FFF7F2"/>
        </a:solidFill>
      </p:bgPr>
    </p:bg>
    <p:spTree>
      <p:nvGrpSpPr>
        <p:cNvPr id="1" name=""/>
        <p:cNvGrpSpPr/>
        <p:nvPr/>
      </p:nvGrpSpPr>
      <p:grpSpPr>
        <a:xfrm>
          <a:off x="0" y="0"/>
          <a:ext cx="0" cy="0"/>
          <a:chOff x="0" y="0"/>
          <a:chExt cx="0" cy="0"/>
        </a:xfrm>
      </p:grpSpPr>
      <p:sp>
        <p:nvSpPr>
          <p:cNvPr name="TextBox 2" id="2"/>
          <p:cNvSpPr txBox="true"/>
          <p:nvPr/>
        </p:nvSpPr>
        <p:spPr>
          <a:xfrm rot="0">
            <a:off x="1028700" y="635750"/>
            <a:ext cx="15814372" cy="15621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Bold"/>
              </a:rPr>
              <a:t>WAAROM DOEM MENSEN VRIJWILLIGERSWERK? </a:t>
            </a:r>
          </a:p>
          <a:p>
            <a:pPr>
              <a:lnSpc>
                <a:spcPts val="6299"/>
              </a:lnSpc>
              <a:spcBef>
                <a:spcPct val="0"/>
              </a:spcBef>
            </a:pPr>
          </a:p>
        </p:txBody>
      </p:sp>
      <p:sp>
        <p:nvSpPr>
          <p:cNvPr name="TextBox 3" id="3"/>
          <p:cNvSpPr txBox="true"/>
          <p:nvPr/>
        </p:nvSpPr>
        <p:spPr>
          <a:xfrm rot="0">
            <a:off x="1028700" y="2121650"/>
            <a:ext cx="12144375" cy="79629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a:rPr>
              <a:t>1. Werk is leuk om te doen</a:t>
            </a:r>
          </a:p>
          <a:p>
            <a:pPr>
              <a:lnSpc>
                <a:spcPts val="6299"/>
              </a:lnSpc>
              <a:spcBef>
                <a:spcPct val="0"/>
              </a:spcBef>
            </a:pPr>
            <a:r>
              <a:rPr lang="en-US" sz="4500">
                <a:solidFill>
                  <a:srgbClr val="000000"/>
                </a:solidFill>
                <a:latin typeface="Open Sans"/>
              </a:rPr>
              <a:t>2. Iets voor anderen kunnen betekenen</a:t>
            </a:r>
          </a:p>
          <a:p>
            <a:pPr>
              <a:lnSpc>
                <a:spcPts val="6299"/>
              </a:lnSpc>
              <a:spcBef>
                <a:spcPct val="0"/>
              </a:spcBef>
            </a:pPr>
            <a:r>
              <a:rPr lang="en-US" sz="4500">
                <a:solidFill>
                  <a:srgbClr val="000000"/>
                </a:solidFill>
                <a:latin typeface="Open Sans"/>
              </a:rPr>
              <a:t>3. Iets leren</a:t>
            </a:r>
          </a:p>
          <a:p>
            <a:pPr>
              <a:lnSpc>
                <a:spcPts val="6299"/>
              </a:lnSpc>
              <a:spcBef>
                <a:spcPct val="0"/>
              </a:spcBef>
            </a:pPr>
            <a:r>
              <a:rPr lang="en-US" sz="4500">
                <a:solidFill>
                  <a:srgbClr val="000000"/>
                </a:solidFill>
                <a:latin typeface="Open Sans"/>
              </a:rPr>
              <a:t>4. Mezelf nuttig maken</a:t>
            </a:r>
          </a:p>
          <a:p>
            <a:pPr>
              <a:lnSpc>
                <a:spcPts val="6299"/>
              </a:lnSpc>
              <a:spcBef>
                <a:spcPct val="0"/>
              </a:spcBef>
            </a:pPr>
            <a:r>
              <a:rPr lang="en-US" sz="4500">
                <a:solidFill>
                  <a:srgbClr val="000000"/>
                </a:solidFill>
                <a:latin typeface="Open Sans"/>
              </a:rPr>
              <a:t>5. Mijn kennis en vaardigheden inzetten</a:t>
            </a:r>
          </a:p>
          <a:p>
            <a:pPr>
              <a:lnSpc>
                <a:spcPts val="6299"/>
              </a:lnSpc>
              <a:spcBef>
                <a:spcPct val="0"/>
              </a:spcBef>
            </a:pPr>
            <a:r>
              <a:rPr lang="en-US" sz="4500">
                <a:solidFill>
                  <a:srgbClr val="000000"/>
                </a:solidFill>
                <a:latin typeface="Open Sans"/>
              </a:rPr>
              <a:t>6. Me ergens bij betrokken voelen</a:t>
            </a:r>
          </a:p>
          <a:p>
            <a:pPr>
              <a:lnSpc>
                <a:spcPts val="6299"/>
              </a:lnSpc>
              <a:spcBef>
                <a:spcPct val="0"/>
              </a:spcBef>
            </a:pPr>
            <a:r>
              <a:rPr lang="en-US" sz="4500">
                <a:solidFill>
                  <a:srgbClr val="000000"/>
                </a:solidFill>
                <a:latin typeface="Open Sans"/>
              </a:rPr>
              <a:t>7. Je hoort je in te zetten voor de samenleving</a:t>
            </a:r>
          </a:p>
          <a:p>
            <a:pPr>
              <a:lnSpc>
                <a:spcPts val="6299"/>
              </a:lnSpc>
              <a:spcBef>
                <a:spcPct val="0"/>
              </a:spcBef>
            </a:pPr>
            <a:r>
              <a:rPr lang="en-US" sz="4500">
                <a:solidFill>
                  <a:srgbClr val="000000"/>
                </a:solidFill>
                <a:latin typeface="Open Sans"/>
              </a:rPr>
              <a:t>8. Het geeft afwisseling in mijn leven</a:t>
            </a:r>
          </a:p>
          <a:p>
            <a:pPr>
              <a:lnSpc>
                <a:spcPts val="6299"/>
              </a:lnSpc>
              <a:spcBef>
                <a:spcPct val="0"/>
              </a:spcBef>
            </a:pPr>
            <a:r>
              <a:rPr lang="en-US" sz="4500">
                <a:solidFill>
                  <a:srgbClr val="000000"/>
                </a:solidFill>
                <a:latin typeface="Open Sans"/>
              </a:rPr>
              <a:t>9. Hierdoor houd ik mijn hersens fit</a:t>
            </a:r>
          </a:p>
          <a:p>
            <a:pPr>
              <a:lnSpc>
                <a:spcPts val="6299"/>
              </a:lnSpc>
              <a:spcBef>
                <a:spcPct val="0"/>
              </a:spcBef>
            </a:pPr>
            <a:r>
              <a:rPr lang="en-US" sz="4500">
                <a:solidFill>
                  <a:srgbClr val="000000"/>
                </a:solidFill>
                <a:latin typeface="Open Sans"/>
              </a:rPr>
              <a:t>10.Ik wil graag bij deze organisatie horen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028700" y="1796788"/>
            <a:ext cx="13543724" cy="8490212"/>
          </a:xfrm>
          <a:prstGeom prst="rect">
            <a:avLst/>
          </a:prstGeom>
        </p:spPr>
      </p:pic>
      <p:sp>
        <p:nvSpPr>
          <p:cNvPr name="TextBox 3" id="3"/>
          <p:cNvSpPr txBox="true"/>
          <p:nvPr/>
        </p:nvSpPr>
        <p:spPr>
          <a:xfrm rot="0">
            <a:off x="1028700" y="635750"/>
            <a:ext cx="15814372" cy="7620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Bold"/>
              </a:rPr>
              <a:t>WELKE TYPE VRIJWILLIGERS ZIJN ER?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857250" y="1560711"/>
            <a:ext cx="12328989" cy="8229600"/>
          </a:xfrm>
          <a:prstGeom prst="rect">
            <a:avLst/>
          </a:prstGeom>
        </p:spPr>
      </p:pic>
      <p:sp>
        <p:nvSpPr>
          <p:cNvPr name="TextBox 3" id="3"/>
          <p:cNvSpPr txBox="true"/>
          <p:nvPr/>
        </p:nvSpPr>
        <p:spPr>
          <a:xfrm rot="0">
            <a:off x="1028700" y="635750"/>
            <a:ext cx="15814372" cy="7620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Bold"/>
              </a:rPr>
              <a:t>HOE GA JE OM MET VRIJWILLIGERS?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028700" y="2175092"/>
            <a:ext cx="16230600" cy="6640252"/>
          </a:xfrm>
          <a:prstGeom prst="rect">
            <a:avLst/>
          </a:prstGeom>
        </p:spPr>
      </p:pic>
      <p:sp>
        <p:nvSpPr>
          <p:cNvPr name="TextBox 3" id="3"/>
          <p:cNvSpPr txBox="true"/>
          <p:nvPr/>
        </p:nvSpPr>
        <p:spPr>
          <a:xfrm rot="0">
            <a:off x="1028700" y="635750"/>
            <a:ext cx="15814372" cy="7620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Bold"/>
              </a:rPr>
              <a:t>HOE GA JE OM MET VRIJWILLIGERS?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FAA9C"/>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360785" y="3543616"/>
            <a:ext cx="5566431" cy="5329758"/>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595481" y="3290480"/>
            <a:ext cx="5643052" cy="5836030"/>
          </a:xfrm>
          <a:prstGeom prst="rect">
            <a:avLst/>
          </a:prstGeom>
        </p:spPr>
      </p:pic>
      <p:sp>
        <p:nvSpPr>
          <p:cNvPr name="TextBox 4" id="4"/>
          <p:cNvSpPr txBox="true"/>
          <p:nvPr/>
        </p:nvSpPr>
        <p:spPr>
          <a:xfrm rot="0">
            <a:off x="0" y="409575"/>
            <a:ext cx="11027667" cy="1782412"/>
          </a:xfrm>
          <a:prstGeom prst="rect">
            <a:avLst/>
          </a:prstGeom>
        </p:spPr>
        <p:txBody>
          <a:bodyPr anchor="t" rtlCol="false" tIns="0" lIns="0" bIns="0" rIns="0">
            <a:spAutoFit/>
          </a:bodyPr>
          <a:lstStyle/>
          <a:p>
            <a:pPr algn="ctr">
              <a:lnSpc>
                <a:spcPts val="12960"/>
              </a:lnSpc>
            </a:pPr>
            <a:r>
              <a:rPr lang="en-US" sz="14400">
                <a:solidFill>
                  <a:srgbClr val="4B7982"/>
                </a:solidFill>
                <a:latin typeface="CS Gordon Serif"/>
              </a:rPr>
              <a:t>AGENDA</a:t>
            </a:r>
          </a:p>
        </p:txBody>
      </p:sp>
      <p:sp>
        <p:nvSpPr>
          <p:cNvPr name="TextBox 5" id="5"/>
          <p:cNvSpPr txBox="true"/>
          <p:nvPr/>
        </p:nvSpPr>
        <p:spPr>
          <a:xfrm rot="0">
            <a:off x="1427638" y="5389345"/>
            <a:ext cx="3978737" cy="15621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Terug- en vooruitblik</a:t>
            </a:r>
          </a:p>
        </p:txBody>
      </p:sp>
      <p:sp>
        <p:nvSpPr>
          <p:cNvPr name="TextBox 6" id="6"/>
          <p:cNvSpPr txBox="true"/>
          <p:nvPr/>
        </p:nvSpPr>
        <p:spPr>
          <a:xfrm rot="0">
            <a:off x="6215210" y="5496025"/>
            <a:ext cx="5857580" cy="1455420"/>
          </a:xfrm>
          <a:prstGeom prst="rect">
            <a:avLst/>
          </a:prstGeom>
        </p:spPr>
        <p:txBody>
          <a:bodyPr anchor="t" rtlCol="false" tIns="0" lIns="0" bIns="0" rIns="0">
            <a:spAutoFit/>
          </a:bodyPr>
          <a:lstStyle/>
          <a:p>
            <a:pPr algn="ctr">
              <a:lnSpc>
                <a:spcPts val="5880"/>
              </a:lnSpc>
            </a:pPr>
            <a:r>
              <a:rPr lang="en-US" sz="4200">
                <a:solidFill>
                  <a:srgbClr val="000000"/>
                </a:solidFill>
                <a:latin typeface="Open Sans"/>
              </a:rPr>
              <a:t>Bewonersparticipatie en Vrijwilligerswerk</a:t>
            </a: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2051040" y="3543616"/>
            <a:ext cx="5566431" cy="5329758"/>
          </a:xfrm>
          <a:prstGeom prst="rect">
            <a:avLst/>
          </a:prstGeom>
        </p:spPr>
      </p:pic>
      <p:sp>
        <p:nvSpPr>
          <p:cNvPr name="TextBox 8" id="8"/>
          <p:cNvSpPr txBox="true"/>
          <p:nvPr/>
        </p:nvSpPr>
        <p:spPr>
          <a:xfrm rot="0">
            <a:off x="12844887" y="5789395"/>
            <a:ext cx="3978737" cy="7620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Opdracht</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028700" y="2175092"/>
            <a:ext cx="12003457" cy="4910846"/>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1028700" y="7382330"/>
            <a:ext cx="13071218" cy="2366129"/>
          </a:xfrm>
          <a:prstGeom prst="rect">
            <a:avLst/>
          </a:prstGeom>
        </p:spPr>
      </p:pic>
      <p:sp>
        <p:nvSpPr>
          <p:cNvPr name="TextBox 4" id="4"/>
          <p:cNvSpPr txBox="true"/>
          <p:nvPr/>
        </p:nvSpPr>
        <p:spPr>
          <a:xfrm rot="0">
            <a:off x="1028700" y="635750"/>
            <a:ext cx="15814372" cy="762000"/>
          </a:xfrm>
          <a:prstGeom prst="rect">
            <a:avLst/>
          </a:prstGeom>
        </p:spPr>
        <p:txBody>
          <a:bodyPr anchor="t" rtlCol="false" tIns="0" lIns="0" bIns="0" rIns="0">
            <a:spAutoFit/>
          </a:bodyPr>
          <a:lstStyle/>
          <a:p>
            <a:pPr>
              <a:lnSpc>
                <a:spcPts val="6299"/>
              </a:lnSpc>
              <a:spcBef>
                <a:spcPct val="0"/>
              </a:spcBef>
            </a:pPr>
            <a:r>
              <a:rPr lang="en-US" sz="4500">
                <a:solidFill>
                  <a:srgbClr val="000000"/>
                </a:solidFill>
                <a:latin typeface="Open Sans Bold"/>
              </a:rPr>
              <a:t>HOE GA JE OM MET VRIJWILLIGERS?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1021554" y="1574628"/>
            <a:ext cx="4698891" cy="4766500"/>
          </a:xfrm>
          <a:prstGeom prst="rect">
            <a:avLst/>
          </a:prstGeom>
        </p:spPr>
      </p:pic>
      <p:sp>
        <p:nvSpPr>
          <p:cNvPr name="TextBox 3" id="3"/>
          <p:cNvSpPr txBox="true"/>
          <p:nvPr/>
        </p:nvSpPr>
        <p:spPr>
          <a:xfrm rot="0">
            <a:off x="3733403" y="7124700"/>
            <a:ext cx="10821194" cy="2362200"/>
          </a:xfrm>
          <a:prstGeom prst="rect">
            <a:avLst/>
          </a:prstGeom>
        </p:spPr>
        <p:txBody>
          <a:bodyPr anchor="t" rtlCol="false" tIns="0" lIns="0" bIns="0" rIns="0">
            <a:spAutoFit/>
          </a:bodyPr>
          <a:lstStyle/>
          <a:p>
            <a:pPr algn="ctr">
              <a:lnSpc>
                <a:spcPts val="6299"/>
              </a:lnSpc>
            </a:pPr>
            <a:r>
              <a:rPr lang="en-US" sz="4500">
                <a:solidFill>
                  <a:srgbClr val="000000"/>
                </a:solidFill>
                <a:latin typeface="Open Sans"/>
              </a:rPr>
              <a:t>Link staat op Wiki:</a:t>
            </a:r>
          </a:p>
          <a:p>
            <a:pPr algn="ctr">
              <a:lnSpc>
                <a:spcPts val="6299"/>
              </a:lnSpc>
              <a:spcBef>
                <a:spcPct val="0"/>
              </a:spcBef>
            </a:pPr>
            <a:r>
              <a:rPr lang="en-US" sz="4500">
                <a:solidFill>
                  <a:srgbClr val="000000"/>
                </a:solidFill>
                <a:latin typeface="Open Sans"/>
              </a:rPr>
              <a:t>https://forms.gle/Ao6VwHkHD91okBKN6</a:t>
            </a:r>
          </a:p>
          <a:p>
            <a:pPr algn="ctr">
              <a:lnSpc>
                <a:spcPts val="6299"/>
              </a:lnSpc>
              <a:spcBef>
                <a:spcPct val="0"/>
              </a:spcBef>
            </a:pPr>
            <a:r>
              <a:rPr lang="en-US" sz="4500">
                <a:solidFill>
                  <a:srgbClr val="000000"/>
                </a:solidFill>
                <a:latin typeface="Open Sans"/>
              </a:rPr>
              <a:t>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7F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028700" y="1667084"/>
            <a:ext cx="16230600" cy="3976497"/>
          </a:xfrm>
          <a:prstGeom prst="rect">
            <a:avLst/>
          </a:prstGeom>
        </p:spPr>
      </p:pic>
      <p:sp>
        <p:nvSpPr>
          <p:cNvPr name="TextBox 3" id="3"/>
          <p:cNvSpPr txBox="true"/>
          <p:nvPr/>
        </p:nvSpPr>
        <p:spPr>
          <a:xfrm rot="0">
            <a:off x="1401508" y="6158977"/>
            <a:ext cx="15484983" cy="649630"/>
          </a:xfrm>
          <a:prstGeom prst="rect">
            <a:avLst/>
          </a:prstGeom>
        </p:spPr>
        <p:txBody>
          <a:bodyPr anchor="t" rtlCol="false" tIns="0" lIns="0" bIns="0" rIns="0">
            <a:spAutoFit/>
          </a:bodyPr>
          <a:lstStyle/>
          <a:p>
            <a:pPr algn="ctr">
              <a:lnSpc>
                <a:spcPts val="4770"/>
              </a:lnSpc>
            </a:pPr>
            <a:r>
              <a:rPr lang="en-US" sz="5300">
                <a:solidFill>
                  <a:srgbClr val="4B7982"/>
                </a:solidFill>
                <a:latin typeface="CS Gordon Serif"/>
              </a:rPr>
              <a:t>EN TOT VOGLENDE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DAFUla73DQw</dc:identifier>
  <dcterms:modified xsi:type="dcterms:W3CDTF">2011-08-01T06:04:30Z</dcterms:modified>
  <cp:revision>1</cp:revision>
  <dc:title>Les 3: 12-12-2022</dc:title>
</cp:coreProperties>
</file>